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2" r:id="rId7"/>
    <p:sldId id="266" r:id="rId8"/>
    <p:sldId id="372" r:id="rId9"/>
    <p:sldId id="371" r:id="rId10"/>
    <p:sldId id="369" r:id="rId11"/>
    <p:sldId id="370" r:id="rId12"/>
  </p:sldIdLst>
  <p:sldSz cx="12192000" cy="6858000"/>
  <p:notesSz cx="9929813" cy="67992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94"/>
  </p:normalViewPr>
  <p:slideViewPr>
    <p:cSldViewPr snapToGrid="0">
      <p:cViewPr varScale="1">
        <p:scale>
          <a:sx n="117" d="100"/>
          <a:sy n="117" d="100"/>
        </p:scale>
        <p:origin x="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pfernandez-wulff@dsca.gob.es" TargetMode="External"/><Relationship Id="rId7" Type="http://schemas.openxmlformats.org/officeDocument/2006/relationships/image" Target="../media/image7.svg"/><Relationship Id="rId2" Type="http://schemas.openxmlformats.org/officeDocument/2006/relationships/hyperlink" Target="mailto:dgagenda2030@dsca.gob.es" TargetMode="External"/><Relationship Id="rId1" Type="http://schemas.openxmlformats.org/officeDocument/2006/relationships/hyperlink" Target="mailto:cds2030@dsca.gob.es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hyperlink" Target="mailto:cds2030@dsca.gob.es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6" Type="http://schemas.openxmlformats.org/officeDocument/2006/relationships/hyperlink" Target="mailto:dgagenda2030@dsca.gob.es" TargetMode="External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hyperlink" Target="mailto:pfernandez-wulff@dsca.gob.e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9233C6-4401-4DFC-82CC-813312F8148F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D1A585-78C8-41E4-BE55-17FBD15067B2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 sz="1800" dirty="0"/>
            <a:t>Dudas y consultas:</a:t>
          </a:r>
          <a:endParaRPr lang="en-US" sz="1800" dirty="0"/>
        </a:p>
      </dgm:t>
    </dgm:pt>
    <dgm:pt modelId="{28DE2CCD-7EF3-4384-BED5-89C8E23AD2F9}" type="parTrans" cxnId="{A5C673F8-3542-496E-A02B-3F222EE0662B}">
      <dgm:prSet/>
      <dgm:spPr/>
      <dgm:t>
        <a:bodyPr/>
        <a:lstStyle/>
        <a:p>
          <a:endParaRPr lang="en-US"/>
        </a:p>
      </dgm:t>
    </dgm:pt>
    <dgm:pt modelId="{9805283D-62E3-4A47-A819-F52296B23548}" type="sibTrans" cxnId="{A5C673F8-3542-496E-A02B-3F222EE0662B}">
      <dgm:prSet/>
      <dgm:spPr/>
      <dgm:t>
        <a:bodyPr/>
        <a:lstStyle/>
        <a:p>
          <a:endParaRPr lang="en-US"/>
        </a:p>
      </dgm:t>
    </dgm:pt>
    <dgm:pt modelId="{6CE55CB9-BD69-4DDD-B35E-5B4A8624D70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1400" dirty="0">
              <a:hlinkClick xmlns:r="http://schemas.openxmlformats.org/officeDocument/2006/relationships" r:id="rId1"/>
            </a:rPr>
            <a:t>cds2030@dsca.gob.es</a:t>
          </a:r>
          <a:endParaRPr lang="es-ES" sz="1400" dirty="0"/>
        </a:p>
        <a:p>
          <a:pPr>
            <a:lnSpc>
              <a:spcPct val="100000"/>
            </a:lnSpc>
          </a:pPr>
          <a:endParaRPr lang="en-US" sz="1400" dirty="0"/>
        </a:p>
      </dgm:t>
    </dgm:pt>
    <dgm:pt modelId="{6C3F1FD0-CD41-468B-9406-EF8A48ED618B}" type="parTrans" cxnId="{4F7CE08A-F16C-4F6E-8617-58B8A59A9208}">
      <dgm:prSet/>
      <dgm:spPr/>
      <dgm:t>
        <a:bodyPr/>
        <a:lstStyle/>
        <a:p>
          <a:endParaRPr lang="en-US"/>
        </a:p>
      </dgm:t>
    </dgm:pt>
    <dgm:pt modelId="{54DE8677-24ED-481A-AC45-058B7E7A878B}" type="sibTrans" cxnId="{4F7CE08A-F16C-4F6E-8617-58B8A59A9208}">
      <dgm:prSet/>
      <dgm:spPr/>
      <dgm:t>
        <a:bodyPr/>
        <a:lstStyle/>
        <a:p>
          <a:endParaRPr lang="en-US"/>
        </a:p>
      </dgm:t>
    </dgm:pt>
    <dgm:pt modelId="{8EFAC611-253F-498C-BD4C-ED1816B305F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/>
            <a:t>Otras cuestiones sobre DG Agenda 2030:</a:t>
          </a:r>
          <a:endParaRPr lang="en-US"/>
        </a:p>
      </dgm:t>
    </dgm:pt>
    <dgm:pt modelId="{50016FC2-2DC0-487E-9487-E292050740C2}" type="parTrans" cxnId="{A36F9243-ECF7-40DB-A0C2-88EDE8FB036B}">
      <dgm:prSet/>
      <dgm:spPr/>
      <dgm:t>
        <a:bodyPr/>
        <a:lstStyle/>
        <a:p>
          <a:endParaRPr lang="en-US"/>
        </a:p>
      </dgm:t>
    </dgm:pt>
    <dgm:pt modelId="{EB3FFEDF-6D40-4857-AEF2-BCA7ABD1DC2E}" type="sibTrans" cxnId="{A36F9243-ECF7-40DB-A0C2-88EDE8FB036B}">
      <dgm:prSet/>
      <dgm:spPr/>
      <dgm:t>
        <a:bodyPr/>
        <a:lstStyle/>
        <a:p>
          <a:endParaRPr lang="en-US"/>
        </a:p>
      </dgm:t>
    </dgm:pt>
    <dgm:pt modelId="{AE02DA8C-B0A9-4C8D-8086-F164EF9424D4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>
              <a:hlinkClick xmlns:r="http://schemas.openxmlformats.org/officeDocument/2006/relationships" r:id="rId2"/>
            </a:rPr>
            <a:t>dgagenda2030@dsca.gob.es</a:t>
          </a:r>
          <a:endParaRPr lang="es-ES" dirty="0"/>
        </a:p>
      </dgm:t>
    </dgm:pt>
    <dgm:pt modelId="{1801A06C-ECB9-4EBF-A437-AA5A6F947DF5}" type="parTrans" cxnId="{0589B6D0-2B89-41A6-B535-20E14FD16109}">
      <dgm:prSet/>
      <dgm:spPr/>
      <dgm:t>
        <a:bodyPr/>
        <a:lstStyle/>
        <a:p>
          <a:endParaRPr lang="en-US"/>
        </a:p>
      </dgm:t>
    </dgm:pt>
    <dgm:pt modelId="{E5B4501E-8CF8-4312-B071-B5CD1ECDE430}" type="sibTrans" cxnId="{0589B6D0-2B89-41A6-B535-20E14FD16109}">
      <dgm:prSet/>
      <dgm:spPr/>
      <dgm:t>
        <a:bodyPr/>
        <a:lstStyle/>
        <a:p>
          <a:endParaRPr lang="en-US"/>
        </a:p>
      </dgm:t>
    </dgm:pt>
    <dgm:pt modelId="{D6035105-3F5B-4659-9BF9-9B14F8DF268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/>
            <a:t>Email Directora:</a:t>
          </a:r>
          <a:endParaRPr lang="en-US"/>
        </a:p>
      </dgm:t>
    </dgm:pt>
    <dgm:pt modelId="{F055DB43-448C-45BF-8198-ED199D6FFFCF}" type="parTrans" cxnId="{F2A0863D-C8B8-4608-AB12-D84930810377}">
      <dgm:prSet/>
      <dgm:spPr/>
      <dgm:t>
        <a:bodyPr/>
        <a:lstStyle/>
        <a:p>
          <a:endParaRPr lang="en-US"/>
        </a:p>
      </dgm:t>
    </dgm:pt>
    <dgm:pt modelId="{F41743E9-CFB4-4383-9E0C-D3BE9BD5A10D}" type="sibTrans" cxnId="{F2A0863D-C8B8-4608-AB12-D84930810377}">
      <dgm:prSet/>
      <dgm:spPr/>
      <dgm:t>
        <a:bodyPr/>
        <a:lstStyle/>
        <a:p>
          <a:endParaRPr lang="en-US"/>
        </a:p>
      </dgm:t>
    </dgm:pt>
    <dgm:pt modelId="{3AAF2972-AE0C-4CC1-9093-37ED27B695CC}">
      <dgm:prSet/>
      <dgm:spPr/>
      <dgm:t>
        <a:bodyPr/>
        <a:lstStyle/>
        <a:p>
          <a:pPr>
            <a:lnSpc>
              <a:spcPct val="100000"/>
            </a:lnSpc>
          </a:pPr>
          <a:r>
            <a:rPr lang="es-ES">
              <a:hlinkClick xmlns:r="http://schemas.openxmlformats.org/officeDocument/2006/relationships" r:id="rId3"/>
            </a:rPr>
            <a:t>pfernandez-wulff@dsca.gob.es</a:t>
          </a:r>
          <a:endParaRPr lang="en-US"/>
        </a:p>
      </dgm:t>
    </dgm:pt>
    <dgm:pt modelId="{9612271A-61E9-4250-AA6D-8F1B7FC9B5EA}" type="parTrans" cxnId="{10020C1C-82D9-4117-BE96-E6C0BA318996}">
      <dgm:prSet/>
      <dgm:spPr/>
      <dgm:t>
        <a:bodyPr/>
        <a:lstStyle/>
        <a:p>
          <a:endParaRPr lang="en-US"/>
        </a:p>
      </dgm:t>
    </dgm:pt>
    <dgm:pt modelId="{8C3CB88D-0EC3-4533-A759-D5CD711C8974}" type="sibTrans" cxnId="{10020C1C-82D9-4117-BE96-E6C0BA318996}">
      <dgm:prSet/>
      <dgm:spPr/>
      <dgm:t>
        <a:bodyPr/>
        <a:lstStyle/>
        <a:p>
          <a:endParaRPr lang="en-US"/>
        </a:p>
      </dgm:t>
    </dgm:pt>
    <dgm:pt modelId="{3C9F5AEF-85D4-4D5B-AE24-F0FE306EF613}" type="pres">
      <dgm:prSet presAssocID="{849233C6-4401-4DFC-82CC-813312F8148F}" presName="root" presStyleCnt="0">
        <dgm:presLayoutVars>
          <dgm:dir/>
          <dgm:resizeHandles val="exact"/>
        </dgm:presLayoutVars>
      </dgm:prSet>
      <dgm:spPr/>
    </dgm:pt>
    <dgm:pt modelId="{4A00DF6C-1089-467B-9E39-071E0AD5DFE8}" type="pres">
      <dgm:prSet presAssocID="{47D1A585-78C8-41E4-BE55-17FBD15067B2}" presName="compNode" presStyleCnt="0"/>
      <dgm:spPr/>
    </dgm:pt>
    <dgm:pt modelId="{CBEA03AE-5237-484C-84C4-ACA26BBF0423}" type="pres">
      <dgm:prSet presAssocID="{47D1A585-78C8-41E4-BE55-17FBD15067B2}" presName="iconRect" presStyleLbl="node1" presStyleIdx="0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A0E09749-6480-4C3E-945A-E6B9C08A81C5}" type="pres">
      <dgm:prSet presAssocID="{47D1A585-78C8-41E4-BE55-17FBD15067B2}" presName="iconSpace" presStyleCnt="0"/>
      <dgm:spPr/>
    </dgm:pt>
    <dgm:pt modelId="{F2164172-0175-4C80-88DD-46F6694B11C3}" type="pres">
      <dgm:prSet presAssocID="{47D1A585-78C8-41E4-BE55-17FBD15067B2}" presName="parTx" presStyleLbl="revTx" presStyleIdx="0" presStyleCnt="6">
        <dgm:presLayoutVars>
          <dgm:chMax val="0"/>
          <dgm:chPref val="0"/>
        </dgm:presLayoutVars>
      </dgm:prSet>
      <dgm:spPr/>
    </dgm:pt>
    <dgm:pt modelId="{07D655E1-3799-43FF-A37D-F5DD996F4E7C}" type="pres">
      <dgm:prSet presAssocID="{47D1A585-78C8-41E4-BE55-17FBD15067B2}" presName="txSpace" presStyleCnt="0"/>
      <dgm:spPr/>
    </dgm:pt>
    <dgm:pt modelId="{F3310202-8799-46F4-A3A6-311BBC5F1D48}" type="pres">
      <dgm:prSet presAssocID="{47D1A585-78C8-41E4-BE55-17FBD15067B2}" presName="desTx" presStyleLbl="revTx" presStyleIdx="1" presStyleCnt="6">
        <dgm:presLayoutVars/>
      </dgm:prSet>
      <dgm:spPr/>
    </dgm:pt>
    <dgm:pt modelId="{98FDF003-A062-460F-9DA2-3EF7D65AD79B}" type="pres">
      <dgm:prSet presAssocID="{9805283D-62E3-4A47-A819-F52296B23548}" presName="sibTrans" presStyleCnt="0"/>
      <dgm:spPr/>
    </dgm:pt>
    <dgm:pt modelId="{575AEBEF-0BE2-4132-87D8-E6BE8C42C90E}" type="pres">
      <dgm:prSet presAssocID="{8EFAC611-253F-498C-BD4C-ED1816B305FA}" presName="compNode" presStyleCnt="0"/>
      <dgm:spPr/>
    </dgm:pt>
    <dgm:pt modelId="{02B69EEE-B31A-4D88-88FA-4F6B46ED2697}" type="pres">
      <dgm:prSet presAssocID="{8EFAC611-253F-498C-BD4C-ED1816B305FA}" presName="iconRect" presStyleLbl="node1" presStyleIdx="1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rreo electrónico"/>
        </a:ext>
      </dgm:extLst>
    </dgm:pt>
    <dgm:pt modelId="{1B9C8139-E03F-4605-BC97-8ED4EFFDCB63}" type="pres">
      <dgm:prSet presAssocID="{8EFAC611-253F-498C-BD4C-ED1816B305FA}" presName="iconSpace" presStyleCnt="0"/>
      <dgm:spPr/>
    </dgm:pt>
    <dgm:pt modelId="{F737F34C-6362-4843-855F-ECDD33B6656E}" type="pres">
      <dgm:prSet presAssocID="{8EFAC611-253F-498C-BD4C-ED1816B305FA}" presName="parTx" presStyleLbl="revTx" presStyleIdx="2" presStyleCnt="6">
        <dgm:presLayoutVars>
          <dgm:chMax val="0"/>
          <dgm:chPref val="0"/>
        </dgm:presLayoutVars>
      </dgm:prSet>
      <dgm:spPr/>
    </dgm:pt>
    <dgm:pt modelId="{1E1CA837-3273-4CEF-81E6-200B926DBBA1}" type="pres">
      <dgm:prSet presAssocID="{8EFAC611-253F-498C-BD4C-ED1816B305FA}" presName="txSpace" presStyleCnt="0"/>
      <dgm:spPr/>
    </dgm:pt>
    <dgm:pt modelId="{DB028EA7-3ADA-4231-AEC2-763C4C8EAA81}" type="pres">
      <dgm:prSet presAssocID="{8EFAC611-253F-498C-BD4C-ED1816B305FA}" presName="desTx" presStyleLbl="revTx" presStyleIdx="3" presStyleCnt="6">
        <dgm:presLayoutVars/>
      </dgm:prSet>
      <dgm:spPr/>
    </dgm:pt>
    <dgm:pt modelId="{67A41237-8ABC-4552-ABDA-D76DAF372808}" type="pres">
      <dgm:prSet presAssocID="{EB3FFEDF-6D40-4857-AEF2-BCA7ABD1DC2E}" presName="sibTrans" presStyleCnt="0"/>
      <dgm:spPr/>
    </dgm:pt>
    <dgm:pt modelId="{8244D37B-31AC-4043-BBD1-80FAEDBA06BA}" type="pres">
      <dgm:prSet presAssocID="{D6035105-3F5B-4659-9BF9-9B14F8DF268C}" presName="compNode" presStyleCnt="0"/>
      <dgm:spPr/>
    </dgm:pt>
    <dgm:pt modelId="{7514268F-E754-45CA-9118-AA70A25CCD34}" type="pres">
      <dgm:prSet presAssocID="{D6035105-3F5B-4659-9BF9-9B14F8DF268C}" presName="iconRect" presStyleLbl="node1" presStyleIdx="2" presStyleCnt="3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bre"/>
        </a:ext>
      </dgm:extLst>
    </dgm:pt>
    <dgm:pt modelId="{12DFA2F8-29D4-497E-8EE2-30DEB2C64C0A}" type="pres">
      <dgm:prSet presAssocID="{D6035105-3F5B-4659-9BF9-9B14F8DF268C}" presName="iconSpace" presStyleCnt="0"/>
      <dgm:spPr/>
    </dgm:pt>
    <dgm:pt modelId="{F7DEABB9-816E-4145-AEF0-180BF2B3BAE8}" type="pres">
      <dgm:prSet presAssocID="{D6035105-3F5B-4659-9BF9-9B14F8DF268C}" presName="parTx" presStyleLbl="revTx" presStyleIdx="4" presStyleCnt="6">
        <dgm:presLayoutVars>
          <dgm:chMax val="0"/>
          <dgm:chPref val="0"/>
        </dgm:presLayoutVars>
      </dgm:prSet>
      <dgm:spPr/>
    </dgm:pt>
    <dgm:pt modelId="{F585450E-094C-42E6-BFD3-1E80961EFEAF}" type="pres">
      <dgm:prSet presAssocID="{D6035105-3F5B-4659-9BF9-9B14F8DF268C}" presName="txSpace" presStyleCnt="0"/>
      <dgm:spPr/>
    </dgm:pt>
    <dgm:pt modelId="{919A8D14-B699-4B76-BD81-C0455236C21F}" type="pres">
      <dgm:prSet presAssocID="{D6035105-3F5B-4659-9BF9-9B14F8DF268C}" presName="desTx" presStyleLbl="revTx" presStyleIdx="5" presStyleCnt="6">
        <dgm:presLayoutVars/>
      </dgm:prSet>
      <dgm:spPr/>
    </dgm:pt>
  </dgm:ptLst>
  <dgm:cxnLst>
    <dgm:cxn modelId="{180E4800-4873-4CC6-AD30-DA07DCEB4028}" type="presOf" srcId="{47D1A585-78C8-41E4-BE55-17FBD15067B2}" destId="{F2164172-0175-4C80-88DD-46F6694B11C3}" srcOrd="0" destOrd="0" presId="urn:microsoft.com/office/officeart/2018/5/layout/CenteredIconLabelDescriptionList"/>
    <dgm:cxn modelId="{10020C1C-82D9-4117-BE96-E6C0BA318996}" srcId="{D6035105-3F5B-4659-9BF9-9B14F8DF268C}" destId="{3AAF2972-AE0C-4CC1-9093-37ED27B695CC}" srcOrd="0" destOrd="0" parTransId="{9612271A-61E9-4250-AA6D-8F1B7FC9B5EA}" sibTransId="{8C3CB88D-0EC3-4533-A759-D5CD711C8974}"/>
    <dgm:cxn modelId="{F2A0863D-C8B8-4608-AB12-D84930810377}" srcId="{849233C6-4401-4DFC-82CC-813312F8148F}" destId="{D6035105-3F5B-4659-9BF9-9B14F8DF268C}" srcOrd="2" destOrd="0" parTransId="{F055DB43-448C-45BF-8198-ED199D6FFFCF}" sibTransId="{F41743E9-CFB4-4383-9E0C-D3BE9BD5A10D}"/>
    <dgm:cxn modelId="{A36F9243-ECF7-40DB-A0C2-88EDE8FB036B}" srcId="{849233C6-4401-4DFC-82CC-813312F8148F}" destId="{8EFAC611-253F-498C-BD4C-ED1816B305FA}" srcOrd="1" destOrd="0" parTransId="{50016FC2-2DC0-487E-9487-E292050740C2}" sibTransId="{EB3FFEDF-6D40-4857-AEF2-BCA7ABD1DC2E}"/>
    <dgm:cxn modelId="{2B6C9E76-598A-43F1-B29D-B0FE38BE8621}" type="presOf" srcId="{D6035105-3F5B-4659-9BF9-9B14F8DF268C}" destId="{F7DEABB9-816E-4145-AEF0-180BF2B3BAE8}" srcOrd="0" destOrd="0" presId="urn:microsoft.com/office/officeart/2018/5/layout/CenteredIconLabelDescriptionList"/>
    <dgm:cxn modelId="{4F7CE08A-F16C-4F6E-8617-58B8A59A9208}" srcId="{47D1A585-78C8-41E4-BE55-17FBD15067B2}" destId="{6CE55CB9-BD69-4DDD-B35E-5B4A8624D70B}" srcOrd="0" destOrd="0" parTransId="{6C3F1FD0-CD41-468B-9406-EF8A48ED618B}" sibTransId="{54DE8677-24ED-481A-AC45-058B7E7A878B}"/>
    <dgm:cxn modelId="{48D84399-64AC-4CBC-9EF2-3920142C2213}" type="presOf" srcId="{849233C6-4401-4DFC-82CC-813312F8148F}" destId="{3C9F5AEF-85D4-4D5B-AE24-F0FE306EF613}" srcOrd="0" destOrd="0" presId="urn:microsoft.com/office/officeart/2018/5/layout/CenteredIconLabelDescriptionList"/>
    <dgm:cxn modelId="{0589B6D0-2B89-41A6-B535-20E14FD16109}" srcId="{8EFAC611-253F-498C-BD4C-ED1816B305FA}" destId="{AE02DA8C-B0A9-4C8D-8086-F164EF9424D4}" srcOrd="0" destOrd="0" parTransId="{1801A06C-ECB9-4EBF-A437-AA5A6F947DF5}" sibTransId="{E5B4501E-8CF8-4312-B071-B5CD1ECDE430}"/>
    <dgm:cxn modelId="{75A8A7D2-3005-47DE-BE71-70D053EA8A4C}" type="presOf" srcId="{6CE55CB9-BD69-4DDD-B35E-5B4A8624D70B}" destId="{F3310202-8799-46F4-A3A6-311BBC5F1D48}" srcOrd="0" destOrd="0" presId="urn:microsoft.com/office/officeart/2018/5/layout/CenteredIconLabelDescriptionList"/>
    <dgm:cxn modelId="{3174DBD9-5431-4DBA-9711-3B8B674E92E4}" type="presOf" srcId="{AE02DA8C-B0A9-4C8D-8086-F164EF9424D4}" destId="{DB028EA7-3ADA-4231-AEC2-763C4C8EAA81}" srcOrd="0" destOrd="0" presId="urn:microsoft.com/office/officeart/2018/5/layout/CenteredIconLabelDescriptionList"/>
    <dgm:cxn modelId="{280F1FED-A096-4082-B62C-A5412C2736D4}" type="presOf" srcId="{3AAF2972-AE0C-4CC1-9093-37ED27B695CC}" destId="{919A8D14-B699-4B76-BD81-C0455236C21F}" srcOrd="0" destOrd="0" presId="urn:microsoft.com/office/officeart/2018/5/layout/CenteredIconLabelDescriptionList"/>
    <dgm:cxn modelId="{8D9627F8-5042-42A2-B87F-B4BD4C15A5C0}" type="presOf" srcId="{8EFAC611-253F-498C-BD4C-ED1816B305FA}" destId="{F737F34C-6362-4843-855F-ECDD33B6656E}" srcOrd="0" destOrd="0" presId="urn:microsoft.com/office/officeart/2018/5/layout/CenteredIconLabelDescriptionList"/>
    <dgm:cxn modelId="{A5C673F8-3542-496E-A02B-3F222EE0662B}" srcId="{849233C6-4401-4DFC-82CC-813312F8148F}" destId="{47D1A585-78C8-41E4-BE55-17FBD15067B2}" srcOrd="0" destOrd="0" parTransId="{28DE2CCD-7EF3-4384-BED5-89C8E23AD2F9}" sibTransId="{9805283D-62E3-4A47-A819-F52296B23548}"/>
    <dgm:cxn modelId="{55EFEEA2-5DDA-4706-8D51-CE25AD179150}" type="presParOf" srcId="{3C9F5AEF-85D4-4D5B-AE24-F0FE306EF613}" destId="{4A00DF6C-1089-467B-9E39-071E0AD5DFE8}" srcOrd="0" destOrd="0" presId="urn:microsoft.com/office/officeart/2018/5/layout/CenteredIconLabelDescriptionList"/>
    <dgm:cxn modelId="{5FE52FCD-BFAA-44F3-A250-CE9AD87EA5E1}" type="presParOf" srcId="{4A00DF6C-1089-467B-9E39-071E0AD5DFE8}" destId="{CBEA03AE-5237-484C-84C4-ACA26BBF0423}" srcOrd="0" destOrd="0" presId="urn:microsoft.com/office/officeart/2018/5/layout/CenteredIconLabelDescriptionList"/>
    <dgm:cxn modelId="{BE8A14CF-E5F7-4287-89D9-6D0DC6BF2DE8}" type="presParOf" srcId="{4A00DF6C-1089-467B-9E39-071E0AD5DFE8}" destId="{A0E09749-6480-4C3E-945A-E6B9C08A81C5}" srcOrd="1" destOrd="0" presId="urn:microsoft.com/office/officeart/2018/5/layout/CenteredIconLabelDescriptionList"/>
    <dgm:cxn modelId="{ED5B8D54-61A9-48EA-927C-3CE358D87936}" type="presParOf" srcId="{4A00DF6C-1089-467B-9E39-071E0AD5DFE8}" destId="{F2164172-0175-4C80-88DD-46F6694B11C3}" srcOrd="2" destOrd="0" presId="urn:microsoft.com/office/officeart/2018/5/layout/CenteredIconLabelDescriptionList"/>
    <dgm:cxn modelId="{865118B6-72F1-4358-BAA4-8D191C46D102}" type="presParOf" srcId="{4A00DF6C-1089-467B-9E39-071E0AD5DFE8}" destId="{07D655E1-3799-43FF-A37D-F5DD996F4E7C}" srcOrd="3" destOrd="0" presId="urn:microsoft.com/office/officeart/2018/5/layout/CenteredIconLabelDescriptionList"/>
    <dgm:cxn modelId="{18DD3985-B14E-4877-BE0F-7B08472BEB1E}" type="presParOf" srcId="{4A00DF6C-1089-467B-9E39-071E0AD5DFE8}" destId="{F3310202-8799-46F4-A3A6-311BBC5F1D48}" srcOrd="4" destOrd="0" presId="urn:microsoft.com/office/officeart/2018/5/layout/CenteredIconLabelDescriptionList"/>
    <dgm:cxn modelId="{0D9D8B3F-852D-449F-A69F-A1349A90B7FA}" type="presParOf" srcId="{3C9F5AEF-85D4-4D5B-AE24-F0FE306EF613}" destId="{98FDF003-A062-460F-9DA2-3EF7D65AD79B}" srcOrd="1" destOrd="0" presId="urn:microsoft.com/office/officeart/2018/5/layout/CenteredIconLabelDescriptionList"/>
    <dgm:cxn modelId="{5B376701-5D73-457F-9266-50B8ECDF7455}" type="presParOf" srcId="{3C9F5AEF-85D4-4D5B-AE24-F0FE306EF613}" destId="{575AEBEF-0BE2-4132-87D8-E6BE8C42C90E}" srcOrd="2" destOrd="0" presId="urn:microsoft.com/office/officeart/2018/5/layout/CenteredIconLabelDescriptionList"/>
    <dgm:cxn modelId="{122B4EC4-8DDD-4AA9-A9C0-BF6112CE9900}" type="presParOf" srcId="{575AEBEF-0BE2-4132-87D8-E6BE8C42C90E}" destId="{02B69EEE-B31A-4D88-88FA-4F6B46ED2697}" srcOrd="0" destOrd="0" presId="urn:microsoft.com/office/officeart/2018/5/layout/CenteredIconLabelDescriptionList"/>
    <dgm:cxn modelId="{86DF0BDC-E99C-4AB5-9C2D-C855402A6294}" type="presParOf" srcId="{575AEBEF-0BE2-4132-87D8-E6BE8C42C90E}" destId="{1B9C8139-E03F-4605-BC97-8ED4EFFDCB63}" srcOrd="1" destOrd="0" presId="urn:microsoft.com/office/officeart/2018/5/layout/CenteredIconLabelDescriptionList"/>
    <dgm:cxn modelId="{4EAFC608-CD31-4CC7-8360-00A99DEF08C3}" type="presParOf" srcId="{575AEBEF-0BE2-4132-87D8-E6BE8C42C90E}" destId="{F737F34C-6362-4843-855F-ECDD33B6656E}" srcOrd="2" destOrd="0" presId="urn:microsoft.com/office/officeart/2018/5/layout/CenteredIconLabelDescriptionList"/>
    <dgm:cxn modelId="{A754BC33-1BA2-426F-9103-6BC52ED51427}" type="presParOf" srcId="{575AEBEF-0BE2-4132-87D8-E6BE8C42C90E}" destId="{1E1CA837-3273-4CEF-81E6-200B926DBBA1}" srcOrd="3" destOrd="0" presId="urn:microsoft.com/office/officeart/2018/5/layout/CenteredIconLabelDescriptionList"/>
    <dgm:cxn modelId="{BAA240C4-E0D0-4137-A010-386A97BA4B17}" type="presParOf" srcId="{575AEBEF-0BE2-4132-87D8-E6BE8C42C90E}" destId="{DB028EA7-3ADA-4231-AEC2-763C4C8EAA81}" srcOrd="4" destOrd="0" presId="urn:microsoft.com/office/officeart/2018/5/layout/CenteredIconLabelDescriptionList"/>
    <dgm:cxn modelId="{4D3C89E0-49AA-4FC4-B835-640C5E6A99E4}" type="presParOf" srcId="{3C9F5AEF-85D4-4D5B-AE24-F0FE306EF613}" destId="{67A41237-8ABC-4552-ABDA-D76DAF372808}" srcOrd="3" destOrd="0" presId="urn:microsoft.com/office/officeart/2018/5/layout/CenteredIconLabelDescriptionList"/>
    <dgm:cxn modelId="{1CB64B67-B266-427C-8A52-E43C43624488}" type="presParOf" srcId="{3C9F5AEF-85D4-4D5B-AE24-F0FE306EF613}" destId="{8244D37B-31AC-4043-BBD1-80FAEDBA06BA}" srcOrd="4" destOrd="0" presId="urn:microsoft.com/office/officeart/2018/5/layout/CenteredIconLabelDescriptionList"/>
    <dgm:cxn modelId="{73408EE7-F660-4A09-B49A-23E9E214CCD0}" type="presParOf" srcId="{8244D37B-31AC-4043-BBD1-80FAEDBA06BA}" destId="{7514268F-E754-45CA-9118-AA70A25CCD34}" srcOrd="0" destOrd="0" presId="urn:microsoft.com/office/officeart/2018/5/layout/CenteredIconLabelDescriptionList"/>
    <dgm:cxn modelId="{1ECA82AC-F102-4065-9ADC-995B2C3F0DF7}" type="presParOf" srcId="{8244D37B-31AC-4043-BBD1-80FAEDBA06BA}" destId="{12DFA2F8-29D4-497E-8EE2-30DEB2C64C0A}" srcOrd="1" destOrd="0" presId="urn:microsoft.com/office/officeart/2018/5/layout/CenteredIconLabelDescriptionList"/>
    <dgm:cxn modelId="{15B93972-29D5-4810-B1CD-E1DAC53B07B7}" type="presParOf" srcId="{8244D37B-31AC-4043-BBD1-80FAEDBA06BA}" destId="{F7DEABB9-816E-4145-AEF0-180BF2B3BAE8}" srcOrd="2" destOrd="0" presId="urn:microsoft.com/office/officeart/2018/5/layout/CenteredIconLabelDescriptionList"/>
    <dgm:cxn modelId="{E85AD1B9-5811-478F-AD95-9E761758055F}" type="presParOf" srcId="{8244D37B-31AC-4043-BBD1-80FAEDBA06BA}" destId="{F585450E-094C-42E6-BFD3-1E80961EFEAF}" srcOrd="3" destOrd="0" presId="urn:microsoft.com/office/officeart/2018/5/layout/CenteredIconLabelDescriptionList"/>
    <dgm:cxn modelId="{B33A84A9-4230-4A4A-A91E-598602462C1D}" type="presParOf" srcId="{8244D37B-31AC-4043-BBD1-80FAEDBA06BA}" destId="{919A8D14-B699-4B76-BD81-C0455236C21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A03AE-5237-484C-84C4-ACA26BBF0423}">
      <dsp:nvSpPr>
        <dsp:cNvPr id="0" name=""/>
        <dsp:cNvSpPr/>
      </dsp:nvSpPr>
      <dsp:spPr>
        <a:xfrm>
          <a:off x="616160" y="1266072"/>
          <a:ext cx="662238" cy="6622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64172-0175-4C80-88DD-46F6694B11C3}">
      <dsp:nvSpPr>
        <dsp:cNvPr id="0" name=""/>
        <dsp:cNvSpPr/>
      </dsp:nvSpPr>
      <dsp:spPr>
        <a:xfrm>
          <a:off x="1224" y="2017396"/>
          <a:ext cx="1892109" cy="53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800" kern="1200" dirty="0"/>
            <a:t>Dudas y consultas:</a:t>
          </a:r>
          <a:endParaRPr lang="en-US" sz="1800" kern="1200" dirty="0"/>
        </a:p>
      </dsp:txBody>
      <dsp:txXfrm>
        <a:off x="1224" y="2017396"/>
        <a:ext cx="1892109" cy="532155"/>
      </dsp:txXfrm>
    </dsp:sp>
    <dsp:sp modelId="{F3310202-8799-46F4-A3A6-311BBC5F1D48}">
      <dsp:nvSpPr>
        <dsp:cNvPr id="0" name=""/>
        <dsp:cNvSpPr/>
      </dsp:nvSpPr>
      <dsp:spPr>
        <a:xfrm>
          <a:off x="1224" y="2590987"/>
          <a:ext cx="1892109" cy="746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hlinkClick xmlns:r="http://schemas.openxmlformats.org/officeDocument/2006/relationships" r:id="rId3"/>
            </a:rPr>
            <a:t>cds2030@dsca.gob.es</a:t>
          </a:r>
          <a:endParaRPr lang="es-ES" sz="1400" kern="1200" dirty="0"/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224" y="2590987"/>
        <a:ext cx="1892109" cy="746840"/>
      </dsp:txXfrm>
    </dsp:sp>
    <dsp:sp modelId="{02B69EEE-B31A-4D88-88FA-4F6B46ED2697}">
      <dsp:nvSpPr>
        <dsp:cNvPr id="0" name=""/>
        <dsp:cNvSpPr/>
      </dsp:nvSpPr>
      <dsp:spPr>
        <a:xfrm>
          <a:off x="2839388" y="1266072"/>
          <a:ext cx="662238" cy="66223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7F34C-6362-4843-855F-ECDD33B6656E}">
      <dsp:nvSpPr>
        <dsp:cNvPr id="0" name=""/>
        <dsp:cNvSpPr/>
      </dsp:nvSpPr>
      <dsp:spPr>
        <a:xfrm>
          <a:off x="2224453" y="2017396"/>
          <a:ext cx="1892109" cy="53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/>
            <a:t>Otras cuestiones sobre DG Agenda 2030:</a:t>
          </a:r>
          <a:endParaRPr lang="en-US" sz="1400" kern="1200"/>
        </a:p>
      </dsp:txBody>
      <dsp:txXfrm>
        <a:off x="2224453" y="2017396"/>
        <a:ext cx="1892109" cy="532155"/>
      </dsp:txXfrm>
    </dsp:sp>
    <dsp:sp modelId="{DB028EA7-3ADA-4231-AEC2-763C4C8EAA81}">
      <dsp:nvSpPr>
        <dsp:cNvPr id="0" name=""/>
        <dsp:cNvSpPr/>
      </dsp:nvSpPr>
      <dsp:spPr>
        <a:xfrm>
          <a:off x="2224453" y="2590987"/>
          <a:ext cx="1892109" cy="746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hlinkClick xmlns:r="http://schemas.openxmlformats.org/officeDocument/2006/relationships" r:id="rId6"/>
            </a:rPr>
            <a:t>dgagenda2030@dsca.gob.es</a:t>
          </a:r>
          <a:endParaRPr lang="es-ES" sz="1100" kern="1200" dirty="0"/>
        </a:p>
      </dsp:txBody>
      <dsp:txXfrm>
        <a:off x="2224453" y="2590987"/>
        <a:ext cx="1892109" cy="746840"/>
      </dsp:txXfrm>
    </dsp:sp>
    <dsp:sp modelId="{7514268F-E754-45CA-9118-AA70A25CCD34}">
      <dsp:nvSpPr>
        <dsp:cNvPr id="0" name=""/>
        <dsp:cNvSpPr/>
      </dsp:nvSpPr>
      <dsp:spPr>
        <a:xfrm>
          <a:off x="5062617" y="1266072"/>
          <a:ext cx="662238" cy="66223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EABB9-816E-4145-AEF0-180BF2B3BAE8}">
      <dsp:nvSpPr>
        <dsp:cNvPr id="0" name=""/>
        <dsp:cNvSpPr/>
      </dsp:nvSpPr>
      <dsp:spPr>
        <a:xfrm>
          <a:off x="4447681" y="2017396"/>
          <a:ext cx="1892109" cy="53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/>
            <a:t>Email Directora:</a:t>
          </a:r>
          <a:endParaRPr lang="en-US" sz="1400" kern="1200"/>
        </a:p>
      </dsp:txBody>
      <dsp:txXfrm>
        <a:off x="4447681" y="2017396"/>
        <a:ext cx="1892109" cy="532155"/>
      </dsp:txXfrm>
    </dsp:sp>
    <dsp:sp modelId="{919A8D14-B699-4B76-BD81-C0455236C21F}">
      <dsp:nvSpPr>
        <dsp:cNvPr id="0" name=""/>
        <dsp:cNvSpPr/>
      </dsp:nvSpPr>
      <dsp:spPr>
        <a:xfrm>
          <a:off x="4447681" y="2590987"/>
          <a:ext cx="1892109" cy="746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>
              <a:hlinkClick xmlns:r="http://schemas.openxmlformats.org/officeDocument/2006/relationships" r:id="rId9"/>
            </a:rPr>
            <a:t>pfernandez-wulff@dsca.gob.es</a:t>
          </a:r>
          <a:endParaRPr lang="en-US" sz="1100" kern="1200"/>
        </a:p>
      </dsp:txBody>
      <dsp:txXfrm>
        <a:off x="4447681" y="2590987"/>
        <a:ext cx="1892109" cy="746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22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23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525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300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5370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093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000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777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0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70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874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092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78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38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855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4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B1893-1A0D-462D-9C5A-3207FF8C76F6}" type="datetimeFigureOut">
              <a:rPr lang="es-ES" smtClean="0"/>
              <a:t>18/10/24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F25BB2-F10D-4DC4-A603-CD80173C81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750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lpf.un.org/countries/spain/voluntary-national-reviews-2024" TargetMode="External"/><Relationship Id="rId2" Type="http://schemas.openxmlformats.org/officeDocument/2006/relationships/hyperlink" Target="https://www.mdsocialesa2030.gob.es/agenda2030/documento/informes-progreso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ebtv.un.org/en/asset/k1t/k1t4y4r6v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ADE87-DD4B-2533-1A2E-8B3BA606F2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Comisión Permanente</a:t>
            </a:r>
            <a:br>
              <a:rPr lang="es-ES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Consejo de Desarrollo Sostenible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9D0279-211F-1A96-31BC-E9022253A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069" y="4948347"/>
            <a:ext cx="7766936" cy="511542"/>
          </a:xfrm>
        </p:spPr>
        <p:txBody>
          <a:bodyPr>
            <a:normAutofit/>
          </a:bodyPr>
          <a:lstStyle/>
          <a:p>
            <a:pPr algn="ctr"/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Reunión 14 de octubre 2024</a:t>
            </a:r>
          </a:p>
        </p:txBody>
      </p: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A7E16AF8-60CF-0733-695E-53B305CE8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701" y="5533612"/>
            <a:ext cx="5487667" cy="76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70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8C26E-E4FE-E71C-35F2-FA53951B4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Orden del día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6AA2ED-6423-A0F0-33CD-C054BD80C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47320" indent="-40005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es-ES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Presentación conclusiones Examen Nacional Voluntario y Foro Político de Alto Nivel sobre el Desarrollo Sostenible</a:t>
            </a:r>
          </a:p>
          <a:p>
            <a:pPr marL="147320" indent="-40005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es-ES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Metodología de revisión de la Estrategia de Desarrollo Sostenible 2030 y contraste. Posible creación de Grupo de Trabajo</a:t>
            </a:r>
          </a:p>
          <a:p>
            <a:pPr marL="147320" indent="-40005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es-ES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Avances en Coherencia de Políticas para el Desarrollo Sostenible</a:t>
            </a:r>
          </a:p>
          <a:p>
            <a:pPr marL="147320" indent="-40005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endParaRPr lang="es-ES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id="{194289F8-81B8-576A-2594-FF8D45E4B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010" y="122442"/>
            <a:ext cx="4006800" cy="56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8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B6E166-9955-FBE0-A1E1-8ECF574DA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Examen Nacional Voluntario 2024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F13AE1-C897-9B0B-F50B-F7EED5B6E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82459"/>
            <a:ext cx="9221046" cy="4365941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Tercer Examen Nacional Voluntario (tras 2018 y 2021; con Informes de Progreso en 2019, 2020, 2022 y 2023)</a:t>
            </a:r>
          </a:p>
          <a:p>
            <a:r>
              <a:rPr lang="es-ES" dirty="0"/>
              <a:t>Vinculado a revisión intermedia Estrategia de Desarrollo Sostenible</a:t>
            </a:r>
          </a:p>
          <a:p>
            <a:r>
              <a:rPr lang="es-ES" dirty="0"/>
              <a:t>Enmarcado en Foro Político de Alto Nivel (revisión ODS 1, 2, 13, 16, </a:t>
            </a:r>
            <a:r>
              <a:rPr lang="es-ES"/>
              <a:t>y 17)</a:t>
            </a:r>
            <a:endParaRPr lang="es-ES" dirty="0"/>
          </a:p>
          <a:p>
            <a:r>
              <a:rPr lang="es-ES" dirty="0"/>
              <a:t>Enlaces de interés:</a:t>
            </a:r>
          </a:p>
          <a:p>
            <a:pPr lvl="1"/>
            <a:r>
              <a:rPr lang="es-ES" dirty="0"/>
              <a:t>Documentos Examen Nacional Voluntario: </a:t>
            </a:r>
            <a:r>
              <a:rPr lang="es-ES" dirty="0">
                <a:hlinkClick r:id="rId2"/>
              </a:rPr>
              <a:t>https://www.mdsocialesa2030.gob.es/agenda2030/documento/informes-progreso.htm</a:t>
            </a:r>
            <a:endParaRPr lang="es-ES" dirty="0"/>
          </a:p>
          <a:p>
            <a:pPr lvl="2"/>
            <a:r>
              <a:rPr lang="es-ES" dirty="0"/>
              <a:t>Informe (ES y EN)</a:t>
            </a:r>
          </a:p>
          <a:p>
            <a:pPr lvl="2"/>
            <a:r>
              <a:rPr lang="es-ES" dirty="0"/>
              <a:t>Resumen Ejecutivo (ES y EN)</a:t>
            </a:r>
          </a:p>
          <a:p>
            <a:pPr lvl="2"/>
            <a:r>
              <a:rPr lang="es-ES" dirty="0"/>
              <a:t>Dictamen del Consejo de Desarrollo Sostenible</a:t>
            </a:r>
          </a:p>
          <a:p>
            <a:pPr lvl="2"/>
            <a:r>
              <a:rPr lang="es-ES" dirty="0"/>
              <a:t>Informe INAP</a:t>
            </a:r>
          </a:p>
          <a:p>
            <a:pPr lvl="2"/>
            <a:r>
              <a:rPr lang="es-ES" dirty="0"/>
              <a:t>Anexo estadístico INE</a:t>
            </a:r>
          </a:p>
          <a:p>
            <a:pPr lvl="2"/>
            <a:r>
              <a:rPr lang="es-ES" dirty="0"/>
              <a:t>Informe Defensor del Pueblo</a:t>
            </a:r>
          </a:p>
          <a:p>
            <a:pPr lvl="1"/>
            <a:r>
              <a:rPr lang="es-ES" dirty="0"/>
              <a:t>Enlace Foro Político de Alto Nivel: </a:t>
            </a:r>
            <a:r>
              <a:rPr lang="es-ES" dirty="0">
                <a:hlinkClick r:id="rId3"/>
              </a:rPr>
              <a:t>https://hlpf.un.org/countries/spain/voluntary-national-reviews-2024</a:t>
            </a:r>
            <a:endParaRPr lang="es-ES" dirty="0"/>
          </a:p>
          <a:p>
            <a:pPr lvl="1"/>
            <a:r>
              <a:rPr lang="es-ES" dirty="0"/>
              <a:t>Presentación Examen Nacional Voluntario, con participación AGE, Navarra, Red de Entidades Locales para la Agenda 2030, Comisión Mixta, y Consejo de Desarrollo Sostenible: </a:t>
            </a:r>
            <a:r>
              <a:rPr lang="es-ES" dirty="0">
                <a:hlinkClick r:id="rId4"/>
              </a:rPr>
              <a:t>https://webtv.un.org/en/asset/k1t/k1t4y4r6vs</a:t>
            </a:r>
            <a:r>
              <a:rPr lang="es-ES" dirty="0"/>
              <a:t> </a:t>
            </a:r>
          </a:p>
        </p:txBody>
      </p:sp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id="{E5EB190A-AE81-9043-CEFA-E5DB0566A3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010" y="122442"/>
            <a:ext cx="4006800" cy="56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331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F571F-47FD-DF58-C0B4-7A4DCF772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Estrategia de Desarrollo Sostenible 2030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06157D7-4942-F92C-A17D-17C5D1A35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12" y="2162986"/>
            <a:ext cx="11499776" cy="3565611"/>
          </a:xfrm>
          <a:prstGeom prst="rect">
            <a:avLst/>
          </a:prstGeom>
        </p:spPr>
      </p:pic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A4B8F215-21D4-2829-5511-758C71A5F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010" y="122442"/>
            <a:ext cx="4006800" cy="56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2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88CB9-E372-3047-F763-8B5DD7EE8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Revisión intermedia EDS2030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E37CCA-F58C-62E6-87C6-27C315F34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2021-2024: fase de concienciación sobre los Objetivos de Desarrollo Sostenible, la Agenda 2030 y la Estrategia de Desarrollo Sostenible</a:t>
            </a:r>
          </a:p>
          <a:p>
            <a:pPr lvl="1"/>
            <a:r>
              <a:rPr lang="es-ES" dirty="0"/>
              <a:t>Trabajo en procesos AGE para inclusión EDS, Retos País y metas</a:t>
            </a:r>
          </a:p>
          <a:p>
            <a:pPr lvl="1"/>
            <a:r>
              <a:rPr lang="es-ES" dirty="0"/>
              <a:t>Alineación de sociedad civil con EDS en convocatoria subvenciones</a:t>
            </a:r>
          </a:p>
          <a:p>
            <a:r>
              <a:rPr lang="es-ES" dirty="0"/>
              <a:t>2024-2030: aceleración de compromisos y avance en metas con resultados medibles mediante indicadores más apropiados</a:t>
            </a:r>
          </a:p>
          <a:p>
            <a:r>
              <a:rPr lang="es-ES" dirty="0"/>
              <a:t>Valor añadido Agenda 2030: mirada a largo plazo + de conjunto (coherencia)</a:t>
            </a:r>
          </a:p>
          <a:p>
            <a:r>
              <a:rPr lang="es-ES" dirty="0"/>
              <a:t>Revisión EDS planteada en clave operativa como oportunidad para:</a:t>
            </a:r>
          </a:p>
          <a:p>
            <a:pPr lvl="1"/>
            <a:r>
              <a:rPr lang="es-ES" dirty="0"/>
              <a:t>Presentar avances y retrocesos de forma clara + enfocar esfuerzos</a:t>
            </a:r>
          </a:p>
          <a:p>
            <a:pPr lvl="1"/>
            <a:r>
              <a:rPr lang="es-ES" dirty="0"/>
              <a:t>Cambio en lógica de “a qué ODS/RP contribuye esta medida” a “cómo definir medidas que contribuyan a metas específicas en RP”</a:t>
            </a:r>
          </a:p>
          <a:p>
            <a:pPr lvl="1"/>
            <a:r>
              <a:rPr lang="es-ES" dirty="0"/>
              <a:t>Alinear lenguaje y definición de conceptos: Retos País, metas, medidas, indicadores</a:t>
            </a:r>
          </a:p>
          <a:p>
            <a:pPr lvl="1"/>
            <a:r>
              <a:rPr lang="es-ES" dirty="0"/>
              <a:t>Redefinir y enfocar excesivo número de metas e indicadores</a:t>
            </a:r>
          </a:p>
          <a:p>
            <a:pPr lvl="1"/>
            <a:endParaRPr lang="es-ES" dirty="0"/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759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1CD01-D731-9ED5-6372-C27366741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Revisión intermedia de la EDS2030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5E3212-E3AB-FE88-FC95-B1F7130AA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11569"/>
            <a:ext cx="8894683" cy="4815691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/>
              <a:t>Fase de evaluación (octubre-noviembre)</a:t>
            </a:r>
          </a:p>
          <a:p>
            <a:pPr lvl="1"/>
            <a:r>
              <a:rPr lang="es-ES" dirty="0"/>
              <a:t>Seguimiento de las prioridades de actuación y síntesis de resultados junto con diagnóstico cuantitativo ENV</a:t>
            </a:r>
          </a:p>
          <a:p>
            <a:pPr lvl="1"/>
            <a:r>
              <a:rPr lang="es-ES" dirty="0"/>
              <a:t>Desarrollo y contraste metodológico</a:t>
            </a:r>
          </a:p>
          <a:p>
            <a:r>
              <a:rPr lang="es-ES" b="1" dirty="0"/>
              <a:t>Fase de consultas y desarrollo (noviembre-abril)</a:t>
            </a:r>
            <a:endParaRPr lang="es-ES" dirty="0"/>
          </a:p>
          <a:p>
            <a:pPr lvl="1"/>
            <a:r>
              <a:rPr lang="es-ES" dirty="0"/>
              <a:t>Reparto de Retos País por Ministerios responsables + competentes</a:t>
            </a:r>
          </a:p>
          <a:p>
            <a:pPr lvl="1"/>
            <a:r>
              <a:rPr lang="es-ES" dirty="0"/>
              <a:t>Redefinición de metas a 2030, con estadio intermedio a 2027</a:t>
            </a:r>
          </a:p>
          <a:p>
            <a:pPr lvl="1"/>
            <a:r>
              <a:rPr lang="es-ES" dirty="0"/>
              <a:t>Ejercicio de interconexiones en clave CPDS de las metas resultantes + selección de mayores sinergias y menores impactos negativos, con indicadores asociados a cada una</a:t>
            </a:r>
          </a:p>
          <a:p>
            <a:pPr lvl="1"/>
            <a:r>
              <a:rPr lang="es-ES" dirty="0"/>
              <a:t>Selección de medidas para cada meta (lógica de mayor impacto)</a:t>
            </a:r>
          </a:p>
          <a:p>
            <a:pPr lvl="1"/>
            <a:r>
              <a:rPr lang="es-ES" dirty="0"/>
              <a:t>Metodología de seguimiento y evaluación de metas en 2026 y 2027</a:t>
            </a:r>
          </a:p>
          <a:p>
            <a:pPr lvl="1"/>
            <a:r>
              <a:rPr lang="es-ES" dirty="0"/>
              <a:t>Aceleración en 5 desafíos identificados en Examen Nacional Voluntario: evaluaciones de impacto, interconexiones entre metas y proyecciones año a año para indicadores seleccionados. Trabajo bilateral con CCAA</a:t>
            </a:r>
          </a:p>
          <a:p>
            <a:r>
              <a:rPr lang="es-ES" b="1" dirty="0"/>
              <a:t>Fase de borradores (mayo-septiembre)</a:t>
            </a:r>
          </a:p>
          <a:p>
            <a:r>
              <a:rPr lang="es-ES" b="1" dirty="0"/>
              <a:t>Trabajos paralelos en CPDS (Grupo de Trabajo interministerial, Consejo de Cooperación al Desarrollo, Consejo de Desarrollo Sostenible)</a:t>
            </a:r>
          </a:p>
        </p:txBody>
      </p:sp>
    </p:spTree>
    <p:extLst>
      <p:ext uri="{BB962C8B-B14F-4D97-AF65-F5344CB8AC3E}">
        <p14:creationId xmlns:p14="http://schemas.microsoft.com/office/powerpoint/2010/main" val="1128172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A319204-6F7A-8173-962E-65DB943A2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1265314"/>
            <a:ext cx="4299666" cy="32491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Ruegos y preguntas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5168DF41-054C-05A5-28DE-390248CD5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id="{AB34CBDD-D22B-2457-2836-914A5D565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010" y="122442"/>
            <a:ext cx="4006800" cy="56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98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B499E9-CB67-E0F3-20DF-409BFFE25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s-ES"/>
              <a:t>Gracias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Marcador de contenido 2">
            <a:extLst>
              <a:ext uri="{FF2B5EF4-FFF2-40B4-BE49-F238E27FC236}">
                <a16:creationId xmlns:a16="http://schemas.microsoft.com/office/drawing/2014/main" id="{68D01A0A-C8F1-D858-A39E-4DEC29E4D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415050"/>
              </p:ext>
            </p:extLst>
          </p:nvPr>
        </p:nvGraphicFramePr>
        <p:xfrm>
          <a:off x="4978918" y="1109145"/>
          <a:ext cx="6341016" cy="460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4458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d459d03-11a2-4fa0-8b9c-94db6203c3f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0C55B982AF85A498A799B5572ADFE18" ma:contentTypeVersion="8" ma:contentTypeDescription="Crear nuevo documento." ma:contentTypeScope="" ma:versionID="7e944b4ac873968afebcad85f98db5d3">
  <xsd:schema xmlns:xsd="http://www.w3.org/2001/XMLSchema" xmlns:xs="http://www.w3.org/2001/XMLSchema" xmlns:p="http://schemas.microsoft.com/office/2006/metadata/properties" xmlns:ns3="ed459d03-11a2-4fa0-8b9c-94db6203c3f9" xmlns:ns4="c0e8e65e-78e4-481a-a00b-55a469d1792a" targetNamespace="http://schemas.microsoft.com/office/2006/metadata/properties" ma:root="true" ma:fieldsID="bdbc7e92e2b8134f4922218eb3806bec" ns3:_="" ns4:_="">
    <xsd:import namespace="ed459d03-11a2-4fa0-8b9c-94db6203c3f9"/>
    <xsd:import namespace="c0e8e65e-78e4-481a-a00b-55a469d179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59d03-11a2-4fa0-8b9c-94db6203c3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8e65e-78e4-481a-a00b-55a469d1792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12001D-A964-4F83-80C5-CF817727C2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F1B77B-0B98-480B-AA73-DEF40403E753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ed459d03-11a2-4fa0-8b9c-94db6203c3f9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0e8e65e-78e4-481a-a00b-55a469d1792a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027579B-DC4A-40E2-B143-4CCF587F5E29}">
  <ds:schemaRefs>
    <ds:schemaRef ds:uri="c0e8e65e-78e4-481a-a00b-55a469d1792a"/>
    <ds:schemaRef ds:uri="ed459d03-11a2-4fa0-8b9c-94db6203c3f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17542</TotalTime>
  <Words>587</Words>
  <Application>Microsoft Macintosh PowerPoint</Application>
  <PresentationFormat>Panorámica</PresentationFormat>
  <Paragraphs>53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Faceta</vt:lpstr>
      <vt:lpstr>Comisión Permanente Consejo de Desarrollo Sostenible</vt:lpstr>
      <vt:lpstr>Orden del día</vt:lpstr>
      <vt:lpstr>Examen Nacional Voluntario 2024</vt:lpstr>
      <vt:lpstr>Estrategia de Desarrollo Sostenible 2030</vt:lpstr>
      <vt:lpstr>Revisión intermedia EDS2030</vt:lpstr>
      <vt:lpstr>Revisión intermedia de la EDS2030</vt:lpstr>
      <vt:lpstr>Ruegos y preguntas</vt:lpstr>
      <vt:lpstr>Gracias</vt:lpstr>
    </vt:vector>
  </TitlesOfParts>
  <Company>MINISTERIO DE SANIDAD, CONSUMO Y BIENESTAR SOCIAL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de Trabajo Ampliado  Comisión Delegada del Gobierno  para la Agenda 2030</dc:title>
  <dc:creator>Fernández-Wulff. Paula</dc:creator>
  <cp:lastModifiedBy>MANUEL PEREZ MATEOS</cp:lastModifiedBy>
  <cp:revision>12</cp:revision>
  <cp:lastPrinted>2024-10-14T09:34:50Z</cp:lastPrinted>
  <dcterms:created xsi:type="dcterms:W3CDTF">2024-02-21T18:26:46Z</dcterms:created>
  <dcterms:modified xsi:type="dcterms:W3CDTF">2024-10-30T12:27:28Z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0x010100E0C55B982AF85A498A799B5572ADFE18</vt:lpwstr>
  </property>
</Properties>
</file>